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10287000" cx="18288000"/>
  <p:notesSz cx="10287000" cy="18288000"/>
  <p:embeddedFontLst>
    <p:embeddedFont>
      <p:font typeface="Monda"/>
      <p:regular r:id="rId23"/>
      <p:bold r:id="rId24"/>
    </p:embeddedFont>
    <p:embeddedFont>
      <p:font typeface="JetBrains Mono Light"/>
      <p:regular r:id="rId25"/>
      <p:bold r:id="rId26"/>
      <p:italic r:id="rId27"/>
      <p:boldItalic r:id="rId28"/>
    </p:embeddedFont>
    <p:embeddedFont>
      <p:font typeface="Barlow ExtraBold"/>
      <p:bold r:id="rId29"/>
      <p:boldItalic r:id="rId30"/>
    </p:embeddedFont>
    <p:embeddedFont>
      <p:font typeface="JetBrains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da-bold.fntdata"/><Relationship Id="rId23" Type="http://schemas.openxmlformats.org/officeDocument/2006/relationships/font" Target="fonts/Mond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etBrainsMonoLight-bold.fntdata"/><Relationship Id="rId25" Type="http://schemas.openxmlformats.org/officeDocument/2006/relationships/font" Target="fonts/JetBrainsMonoLight-regular.fntdata"/><Relationship Id="rId28" Type="http://schemas.openxmlformats.org/officeDocument/2006/relationships/font" Target="fonts/JetBrainsMonoLight-boldItalic.fntdata"/><Relationship Id="rId27" Type="http://schemas.openxmlformats.org/officeDocument/2006/relationships/font" Target="fonts/JetBrainsMono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etBrainsMono-regular.fntdata"/><Relationship Id="rId30" Type="http://schemas.openxmlformats.org/officeDocument/2006/relationships/font" Target="fonts/BarlowExtraBold-boldItalic.fntdata"/><Relationship Id="rId11" Type="http://schemas.openxmlformats.org/officeDocument/2006/relationships/slide" Target="slides/slide7.xml"/><Relationship Id="rId33" Type="http://schemas.openxmlformats.org/officeDocument/2006/relationships/font" Target="fonts/JetBrainsMono-italic.fntdata"/><Relationship Id="rId10" Type="http://schemas.openxmlformats.org/officeDocument/2006/relationships/slide" Target="slides/slide6.xml"/><Relationship Id="rId32" Type="http://schemas.openxmlformats.org/officeDocument/2006/relationships/font" Target="fonts/JetBrainsMon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JetBrainsMon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c5faa872c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4c5faa872c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4c5faa872c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a0756f096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8a0756f096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28a0756f096_2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a0756f096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8a0756f096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8a0756f096_2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" name="Google Shape;2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c5faa872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4c5faa872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g24c5faa872c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c5faa872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4c5faa872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g24c5faa872c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21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16.png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10" Type="http://schemas.openxmlformats.org/officeDocument/2006/relationships/hyperlink" Target="https://twitter.com/haveyoumetved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50.png"/><Relationship Id="rId7" Type="http://schemas.openxmlformats.org/officeDocument/2006/relationships/image" Target="../media/image5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533525"/>
            <a:ext cx="6097956" cy="662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73525" y="457200"/>
            <a:ext cx="904875" cy="804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2250" y="2266950"/>
            <a:ext cx="5145024" cy="399385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/>
          <p:nvPr/>
        </p:nvSpPr>
        <p:spPr>
          <a:xfrm>
            <a:off x="4214850" y="6975175"/>
            <a:ext cx="9858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984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150"/>
              <a:buFont typeface="JetBrains Mono"/>
              <a:buNone/>
            </a:pPr>
            <a:r>
              <a:rPr b="1" i="0" lang="en-US" sz="315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hacktoberfest.com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/>
          <p:nvPr/>
        </p:nvSpPr>
        <p:spPr>
          <a:xfrm>
            <a:off x="990600" y="3100300"/>
            <a:ext cx="16306800" cy="22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909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20625"/>
              <a:buFont typeface="Monda"/>
              <a:buNone/>
            </a:pPr>
            <a:r>
              <a:rPr lang="en-US" sz="206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GitHub</a:t>
            </a:r>
            <a:endParaRPr b="0" i="0" sz="20625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3695700" y="5872075"/>
            <a:ext cx="109539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984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150"/>
              <a:buFont typeface="JetBrains Mono Light"/>
              <a:buNone/>
            </a:pPr>
            <a:r>
              <a:rPr lang="en-US" sz="3150">
                <a:solidFill>
                  <a:srgbClr val="C3BCC3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ONE MORE NEW TERM?</a:t>
            </a:r>
            <a:endParaRPr sz="3150">
              <a:solidFill>
                <a:srgbClr val="C3BCC3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ctr">
              <a:lnSpc>
                <a:spcPct val="164984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150"/>
              <a:buFont typeface="JetBrains Mono Light"/>
              <a:buNone/>
            </a:pPr>
            <a:r>
              <a:rPr lang="en-US" sz="3150">
                <a:solidFill>
                  <a:srgbClr val="C3BCC3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how do i even pronounce it??</a:t>
            </a:r>
            <a:endParaRPr sz="3150">
              <a:solidFill>
                <a:srgbClr val="C3BCC3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64984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150"/>
              <a:buFont typeface="JetBrains Mono Light"/>
              <a:buNone/>
            </a:pPr>
            <a:r>
              <a:t/>
            </a:r>
            <a:endParaRPr sz="3150">
              <a:solidFill>
                <a:srgbClr val="C3BCC3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pic>
        <p:nvPicPr>
          <p:cNvPr descr="preencoded.png" id="161" name="Google Shape;1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457200"/>
            <a:ext cx="170688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HACKTOBERFEST 2023 / </a:t>
            </a: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HOW TO PREVENT ATTRITION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17278350" y="552450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9" name="Google Shape;1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457200"/>
            <a:ext cx="17068802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3213" y="4305788"/>
            <a:ext cx="21050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1500" y="4267213"/>
            <a:ext cx="3048000" cy="2182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82750" y="4267200"/>
            <a:ext cx="2181227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HACKTOBERFEST 2023 / </a:t>
            </a: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WHAT IS A HACKTOBERFEST EVENT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17278350" y="552450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14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1000125" y="1543050"/>
            <a:ext cx="14840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First Steps…</a:t>
            </a:r>
            <a:endParaRPr b="0" i="0" sz="6000" u="none" cap="none" strike="noStrike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73525" y="457200"/>
            <a:ext cx="904875" cy="80443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576200" y="2849675"/>
            <a:ext cx="17254500" cy="31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US" sz="98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Let’s</a:t>
            </a:r>
            <a:endParaRPr sz="9825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US" sz="98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Get</a:t>
            </a:r>
            <a:endParaRPr sz="9825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US" sz="98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Started </a:t>
            </a:r>
            <a:r>
              <a:rPr b="1" lang="en-US" sz="91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🏃🏻</a:t>
            </a:r>
            <a:r>
              <a:rPr lang="en-US" sz="98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 </a:t>
            </a:r>
            <a:endParaRPr sz="9825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8" name="Google Shape;18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025" y="819150"/>
            <a:ext cx="4173736" cy="10217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6"/>
          <p:cNvSpPr/>
          <p:nvPr/>
        </p:nvSpPr>
        <p:spPr>
          <a:xfrm>
            <a:off x="2253950" y="3768425"/>
            <a:ext cx="137895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11100"/>
              <a:buFont typeface="Monda"/>
              <a:buNone/>
            </a:pPr>
            <a:r>
              <a:rPr b="0" i="0" lang="en-US" sz="11100" u="none" cap="none" strike="noStrike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THANKS</a:t>
            </a:r>
            <a:br>
              <a:rPr b="0" i="0" lang="en-US" sz="11100" u="none" cap="none" strike="noStrike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</a:br>
            <a:r>
              <a:rPr b="0" i="0" lang="en-US" sz="11100" u="none" cap="none" strike="noStrike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FOR LISTENING</a:t>
            </a:r>
            <a:endParaRPr b="0" i="0" sz="111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4592150" y="8622882"/>
            <a:ext cx="91038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i="0" lang="en-US" sz="2400" u="none" cap="none" strike="noStrike">
                <a:solidFill>
                  <a:srgbClr val="0F091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Contact the Hacktoberfest team: </a:t>
            </a:r>
            <a:r>
              <a:rPr b="0" i="0" lang="en-US" sz="2400" u="none" cap="none" strike="noStrike">
                <a:solidFill>
                  <a:srgbClr val="0F091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hacktoberfest@digitalocean.com</a:t>
            </a:r>
            <a:endParaRPr b="0" i="0" sz="2400" u="none" cap="none" strike="noStrike">
              <a:solidFill>
                <a:srgbClr val="0F0913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4724" y="2438400"/>
            <a:ext cx="3958552" cy="3958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73525" y="457200"/>
            <a:ext cx="904875" cy="80443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/>
          <p:nvPr/>
        </p:nvSpPr>
        <p:spPr>
          <a:xfrm>
            <a:off x="1643550" y="7349450"/>
            <a:ext cx="150009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Ask Me Anything</a:t>
            </a:r>
            <a:endParaRPr b="0" i="0" sz="60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100" y="3105075"/>
            <a:ext cx="866775" cy="6891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8"/>
          <p:cNvSpPr/>
          <p:nvPr/>
        </p:nvSpPr>
        <p:spPr>
          <a:xfrm>
            <a:off x="971475" y="4267125"/>
            <a:ext cx="162402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3150"/>
              <a:buFont typeface="JetBrains Mono"/>
              <a:buNone/>
            </a:pPr>
            <a:r>
              <a:rPr lang="en-US" sz="315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“Life would be much easier if I had the source code.”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9506700" y="5460300"/>
            <a:ext cx="8171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3600"/>
              <a:buFont typeface="Monda"/>
              <a:buNone/>
            </a:pPr>
            <a:r>
              <a:rPr lang="en-US" sz="3600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idk me, vedanta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/>
          <p:nvPr/>
        </p:nvSpPr>
        <p:spPr>
          <a:xfrm>
            <a:off x="9506700" y="6060375"/>
            <a:ext cx="2676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500"/>
              <a:buFont typeface="JetBrains Mono"/>
              <a:buNone/>
            </a:pPr>
            <a:r>
              <a:rPr lang="en-US" sz="15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maybe engineer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8" name="Google Shape;20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457200"/>
            <a:ext cx="170688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HACKTOBERFEST 2023 / </a:t>
            </a: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QUOTE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17278350" y="552450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6" name="Google Shape;21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025" y="819150"/>
            <a:ext cx="4173735" cy="102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2253950" y="3768425"/>
            <a:ext cx="137895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11100"/>
              <a:buFont typeface="Monda"/>
              <a:buNone/>
            </a:pPr>
            <a:r>
              <a:rPr lang="en-US" sz="1110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EXCITING </a:t>
            </a:r>
            <a:endParaRPr sz="11100">
              <a:solidFill>
                <a:srgbClr val="0F091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11100"/>
              <a:buFont typeface="Monda"/>
              <a:buNone/>
            </a:pPr>
            <a:r>
              <a:rPr lang="en-US" sz="1110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ANNOUNCEMENT</a:t>
            </a:r>
            <a:endParaRPr sz="11100">
              <a:solidFill>
                <a:srgbClr val="0F091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3" name="Google Shape;22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73525" y="457200"/>
            <a:ext cx="904875" cy="80443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/>
          <p:nvPr/>
        </p:nvSpPr>
        <p:spPr>
          <a:xfrm>
            <a:off x="576200" y="2849675"/>
            <a:ext cx="17254500" cy="31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US" sz="98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ADAVYA DATES</a:t>
            </a:r>
            <a:endParaRPr sz="9825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US" sz="98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16,17,18 OCT 2023</a:t>
            </a:r>
            <a:r>
              <a:rPr lang="en-US" sz="98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 </a:t>
            </a:r>
            <a:endParaRPr sz="9825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913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1619250"/>
            <a:ext cx="7839075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6019800"/>
            <a:ext cx="783907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6">
            <a:alphaModFix amt="90000"/>
          </a:blip>
          <a:srcRect b="-1399" l="0" r="-1153" t="1400"/>
          <a:stretch/>
        </p:blipFill>
        <p:spPr>
          <a:xfrm>
            <a:off x="1137425" y="984250"/>
            <a:ext cx="7839076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45130" y="1435973"/>
            <a:ext cx="835878" cy="16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1524000" y="6667500"/>
            <a:ext cx="56526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4500"/>
              <a:buFont typeface="Monda"/>
              <a:buNone/>
            </a:pPr>
            <a:r>
              <a:rPr lang="en-US" sz="4500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Vedanta</a:t>
            </a:r>
            <a:endParaRPr sz="4500">
              <a:solidFill>
                <a:srgbClr val="EFEDEF"/>
              </a:solidFill>
              <a:latin typeface="Monda"/>
              <a:ea typeface="Monda"/>
              <a:cs typeface="Monda"/>
              <a:sym typeface="Monda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4500"/>
              <a:buFont typeface="Monda"/>
              <a:buNone/>
            </a:pPr>
            <a:r>
              <a:rPr lang="en-US" sz="4500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S P</a:t>
            </a:r>
            <a:endParaRPr sz="4500">
              <a:solidFill>
                <a:srgbClr val="EFEDEF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1524000" y="7867650"/>
            <a:ext cx="7065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lang="en-US" sz="21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Core Member</a:t>
            </a:r>
            <a:r>
              <a:rPr b="0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C</a:t>
            </a:r>
            <a:r>
              <a:rPr lang="en-US" sz="21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yberSecurity Club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10135475" y="3720000"/>
            <a:ext cx="63513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499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95"/>
              <a:buFont typeface="Monda"/>
              <a:buNone/>
            </a:pPr>
            <a:r>
              <a:t/>
            </a:r>
            <a:endParaRPr b="0" i="0" sz="26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9886950" y="7867650"/>
            <a:ext cx="5229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791638" y="3720000"/>
            <a:ext cx="63513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499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95"/>
              <a:buFont typeface="Monda"/>
              <a:buNone/>
            </a:pPr>
            <a:r>
              <a:t/>
            </a:r>
            <a:endParaRPr b="0" i="0" sz="26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" name="Google Shape;3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457200"/>
            <a:ext cx="170688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HACKTOBERFEST 2023 / </a:t>
            </a: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SPEAKERS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17278350" y="552450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" name="Google Shape;35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99725" y="7534197"/>
            <a:ext cx="1026512" cy="9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10445200" y="8172438"/>
            <a:ext cx="7065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lang="en-US" sz="21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10"/>
              </a:rPr>
              <a:t>@haveyoumetved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4010025"/>
            <a:ext cx="161925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5524500"/>
            <a:ext cx="161925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" name="Google Shape;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7038975"/>
            <a:ext cx="161925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175" y="3162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175" y="4676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175" y="61912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" name="Google Shape;4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175" y="77057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73525" y="457200"/>
            <a:ext cx="904876" cy="80443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/>
          <p:nvPr/>
        </p:nvSpPr>
        <p:spPr>
          <a:xfrm>
            <a:off x="1476375" y="2905125"/>
            <a:ext cx="112968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600"/>
              <a:buFont typeface="JetBrains Mono"/>
              <a:buNone/>
            </a:pPr>
            <a:r>
              <a:rPr b="1" lang="en-US" sz="36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Open Source?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15859125" y="3162300"/>
            <a:ext cx="138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b="1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01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1476375" y="4419600"/>
            <a:ext cx="909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600"/>
              <a:buFont typeface="JetBrains Mono"/>
              <a:buNone/>
            </a:pPr>
            <a:r>
              <a:rPr b="1" lang="en-US" sz="36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What is Hacktoberfest?</a:t>
            </a:r>
            <a:r>
              <a:rPr b="1" lang="en-US" sz="36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600"/>
              <a:buFont typeface="JetBrains Mono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15859125" y="4676775"/>
            <a:ext cx="138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b="1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01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1476375" y="5934075"/>
            <a:ext cx="123921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600"/>
              <a:buFont typeface="JetBrains Mono"/>
              <a:buNone/>
            </a:pPr>
            <a:r>
              <a:rPr b="1" lang="en-US" sz="36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Your First Contribution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15859125" y="6191250"/>
            <a:ext cx="138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b="1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01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1476375" y="7448550"/>
            <a:ext cx="7458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600"/>
              <a:buFont typeface="JetBrains Mono"/>
              <a:buNone/>
            </a:pPr>
            <a:r>
              <a:rPr b="1" lang="en-US" sz="36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Ask Me Anything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15859125" y="7705725"/>
            <a:ext cx="138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b="1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01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1000125" y="1619250"/>
            <a:ext cx="300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Barlow ExtraBold"/>
              <a:buNone/>
            </a:pPr>
            <a:r>
              <a:rPr b="0" i="0" lang="en-US" sz="6000" u="none" cap="none" strike="noStrike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AGENDA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73525" y="457200"/>
            <a:ext cx="904876" cy="80443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>
            <a:off x="628650" y="3587850"/>
            <a:ext cx="17049900" cy="3111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i="1" lang="en-US" sz="9825">
                <a:solidFill>
                  <a:schemeClr val="accent4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HACKTOBERFEST</a:t>
            </a:r>
            <a:endParaRPr i="1" sz="9825">
              <a:solidFill>
                <a:schemeClr val="accent4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US" sz="98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with CSY CLUB</a:t>
            </a:r>
            <a:endParaRPr sz="9825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descr="preencoded.png" id="66" name="Google Shape;6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4700" y="271350"/>
            <a:ext cx="2997800" cy="29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73525" y="457200"/>
            <a:ext cx="904875" cy="8044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"/>
          <p:cNvSpPr/>
          <p:nvPr/>
        </p:nvSpPr>
        <p:spPr>
          <a:xfrm>
            <a:off x="671450" y="3587850"/>
            <a:ext cx="17254500" cy="31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US" sz="98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OPEN??</a:t>
            </a:r>
            <a:endParaRPr sz="9825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US" sz="98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SOURCE??</a:t>
            </a:r>
            <a:endParaRPr sz="9825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t/>
            </a:r>
            <a:endParaRPr sz="9825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3981450"/>
            <a:ext cx="452921" cy="226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5076825"/>
            <a:ext cx="452921" cy="226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6172200"/>
            <a:ext cx="452921" cy="226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7267575"/>
            <a:ext cx="452921" cy="226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8362950"/>
            <a:ext cx="452921" cy="226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4610100"/>
            <a:ext cx="161925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5705475"/>
            <a:ext cx="161925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6800850"/>
            <a:ext cx="161925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7896225"/>
            <a:ext cx="16192500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/>
          <p:nvPr/>
        </p:nvSpPr>
        <p:spPr>
          <a:xfrm>
            <a:off x="1695450" y="3899000"/>
            <a:ext cx="15345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Considering that you are a beginner, you would need help of your friends.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1695450" y="4994375"/>
            <a:ext cx="1514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They will help you </a:t>
            </a:r>
            <a:r>
              <a:rPr b="1" lang="en-US" sz="24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add more features</a:t>
            </a:r>
            <a:r>
              <a:rPr b="1"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b="1" lang="en-US" sz="24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squash bugs</a:t>
            </a:r>
            <a:r>
              <a:rPr b="1"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if they believe in your product.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1695450" y="6089750"/>
            <a:ext cx="1514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“Open” refers to the availability of the source code in public domain.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1695450" y="7185125"/>
            <a:ext cx="1514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With Time, A community forms around your product adding value to your code.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1695450" y="8280498"/>
            <a:ext cx="15345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Open Source is Community Oriented.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1000125" y="1543050"/>
            <a:ext cx="16706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ASSUME,</a:t>
            </a:r>
            <a:endParaRPr b="0" i="0" sz="6000" u="none" cap="none" strike="noStrike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94" name="Google Shape;94;p8"/>
          <p:cNvSpPr/>
          <p:nvPr/>
        </p:nvSpPr>
        <p:spPr>
          <a:xfrm>
            <a:off x="1000125" y="2557800"/>
            <a:ext cx="14906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619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150"/>
              <a:buFont typeface="JetBrains Mono"/>
              <a:buNone/>
            </a:pPr>
            <a:r>
              <a:rPr lang="en-US" sz="315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You want to create an app</a:t>
            </a:r>
            <a:endParaRPr sz="3150">
              <a:solidFill>
                <a:srgbClr val="C3BCC3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descr="preencoded.png" id="95" name="Google Shape;9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457200"/>
            <a:ext cx="170688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HACKTOBERFEST 2023 / </a:t>
            </a:r>
            <a:r>
              <a:rPr lang="en-US" sz="1200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example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17278350" y="552450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73525" y="457200"/>
            <a:ext cx="904875" cy="804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9"/>
          <p:cNvSpPr/>
          <p:nvPr/>
        </p:nvSpPr>
        <p:spPr>
          <a:xfrm>
            <a:off x="1520200" y="4451400"/>
            <a:ext cx="156714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US" sz="9825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WHICH FEST 🪩???</a:t>
            </a:r>
            <a:endParaRPr sz="9825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7403200" y="5835600"/>
            <a:ext cx="39054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FRESHERS FEST??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4019550"/>
            <a:ext cx="36576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9225" y="4019550"/>
            <a:ext cx="36576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10700" y="4019550"/>
            <a:ext cx="3648075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82650" y="4019550"/>
            <a:ext cx="36576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457200"/>
            <a:ext cx="170688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HACKTOBERFEST 2023 / </a:t>
            </a: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THE LEGACY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0"/>
          <p:cNvSpPr/>
          <p:nvPr/>
        </p:nvSpPr>
        <p:spPr>
          <a:xfrm>
            <a:off x="17278350" y="552450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0"/>
          <p:cNvSpPr/>
          <p:nvPr/>
        </p:nvSpPr>
        <p:spPr>
          <a:xfrm>
            <a:off x="1266825" y="4610100"/>
            <a:ext cx="31812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300">
                <a:solidFill>
                  <a:srgbClr val="C3BCC3"/>
                </a:solidFill>
                <a:highlight>
                  <a:srgbClr val="0F0913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Hacktoberfest is an annual event that encourages people to contribute to open source throughout October.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5448300" y="4610100"/>
            <a:ext cx="31812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 identify the projects that we contribute to,</a:t>
            </a:r>
            <a:br>
              <a:rPr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and make pull requests.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9644125" y="4324350"/>
            <a:ext cx="31812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contributions can be technical or non-technical.</a:t>
            </a:r>
            <a:endParaRPr sz="2400">
              <a:solidFill>
                <a:srgbClr val="C3BCC3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Stat that might motivate you-</a:t>
            </a:r>
            <a:endParaRPr sz="2400">
              <a:solidFill>
                <a:schemeClr val="accent4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MORE THAN HALF</a:t>
            </a:r>
            <a:endParaRPr sz="2400">
              <a:solidFill>
                <a:schemeClr val="accent4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are non-tech contribution</a:t>
            </a:r>
            <a:endParaRPr sz="2400">
              <a:solidFill>
                <a:schemeClr val="accent4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21" name="Google Shape;121;p10"/>
          <p:cNvSpPr/>
          <p:nvPr/>
        </p:nvSpPr>
        <p:spPr>
          <a:xfrm>
            <a:off x="13801725" y="4610100"/>
            <a:ext cx="31812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And</a:t>
            </a:r>
            <a:br>
              <a:rPr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There are holopins you can flex on your </a:t>
            </a:r>
            <a:r>
              <a:rPr lang="en-US" sz="24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github</a:t>
            </a:r>
            <a:r>
              <a:rPr lang="en-US" sz="24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profile.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0"/>
          <p:cNvSpPr/>
          <p:nvPr/>
        </p:nvSpPr>
        <p:spPr>
          <a:xfrm>
            <a:off x="1000125" y="1543050"/>
            <a:ext cx="13138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NO, HACKTOBERFEST!</a:t>
            </a:r>
            <a:endParaRPr b="0" i="0" sz="6000" u="none" cap="none" strike="noStrike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1000125" y="2557800"/>
            <a:ext cx="936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619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150"/>
              <a:buFont typeface="JetBrains Mono"/>
              <a:buNone/>
            </a:pPr>
            <a:r>
              <a:rPr lang="en-US" sz="315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It is a BIG Annual Open Source Festival</a:t>
            </a:r>
            <a:endParaRPr b="0" i="0" sz="31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3571875"/>
            <a:ext cx="5048250" cy="542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9875" y="3571875"/>
            <a:ext cx="5048250" cy="542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0" y="3571875"/>
            <a:ext cx="5048250" cy="542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5425" y="4011278"/>
            <a:ext cx="1095375" cy="1164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7550" y="4010025"/>
            <a:ext cx="1095375" cy="1164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39675" y="4010025"/>
            <a:ext cx="1095375" cy="11642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/>
          <p:nvPr/>
        </p:nvSpPr>
        <p:spPr>
          <a:xfrm>
            <a:off x="1447800" y="6343872"/>
            <a:ext cx="42102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500"/>
              <a:buFont typeface="JetBrains Mono"/>
              <a:buNone/>
            </a:pPr>
            <a:r>
              <a:rPr b="0" i="0" lang="en-US" sz="17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Maintains an open source project, typically a veteran developer, could give a presentation on how to submit pull/merge requests.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1447800" y="5619750"/>
            <a:ext cx="3733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b="1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Maintainer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7019925" y="6342401"/>
            <a:ext cx="42102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500"/>
              <a:buFont typeface="JetBrains Mono"/>
              <a:buNone/>
            </a:pPr>
            <a:r>
              <a:rPr b="0" i="0" lang="en-US" sz="17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Already contributes to open source, generally works in a tech role, familiar with Git.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7019925" y="5618497"/>
            <a:ext cx="3733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b="1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Contributor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12592050" y="6342401"/>
            <a:ext cx="42102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500"/>
              <a:buFont typeface="JetBrains Mono"/>
              <a:buNone/>
            </a:pPr>
            <a:r>
              <a:rPr b="0" i="0" lang="en-US" sz="17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Never made a pull request before, or new to tech</a:t>
            </a:r>
            <a:endParaRPr b="0" i="0" sz="1700" u="none" cap="none" strike="noStrike">
              <a:solidFill>
                <a:srgbClr val="C3BCC3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500"/>
              <a:buFont typeface="JetBrains Mono"/>
              <a:buNone/>
            </a:pPr>
            <a:r>
              <a:rPr b="0" i="0" lang="en-US" sz="17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 general.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1"/>
          <p:cNvSpPr/>
          <p:nvPr/>
        </p:nvSpPr>
        <p:spPr>
          <a:xfrm>
            <a:off x="12592050" y="5618497"/>
            <a:ext cx="3733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b="1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Beginner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1000125" y="1543050"/>
            <a:ext cx="1532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b="0" i="0" lang="en-US" sz="6000" u="none" cap="none" strike="noStrike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WHO IS HACKTOBERFEST EVENT FOR?</a:t>
            </a:r>
            <a:endParaRPr b="0" i="0" sz="6000" u="none" cap="none" strike="noStrike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1000125" y="2557800"/>
            <a:ext cx="772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619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150"/>
              <a:buFont typeface="JetBrains Mono"/>
              <a:buNone/>
            </a:pPr>
            <a:r>
              <a:t/>
            </a:r>
            <a:endParaRPr b="0" i="0" sz="31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3" name="Google Shape;14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457200"/>
            <a:ext cx="170688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1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HACKTOBERFEST 2023 / </a:t>
            </a:r>
            <a:r>
              <a:rPr lang="en-US" sz="1200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who can participate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17278350" y="552450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